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4" r:id="rId4"/>
    <p:sldId id="259" r:id="rId5"/>
    <p:sldId id="279" r:id="rId6"/>
    <p:sldId id="280" r:id="rId7"/>
    <p:sldId id="282" r:id="rId8"/>
    <p:sldId id="265" r:id="rId9"/>
    <p:sldId id="258" r:id="rId10"/>
    <p:sldId id="260" r:id="rId11"/>
    <p:sldId id="261" r:id="rId12"/>
    <p:sldId id="262" r:id="rId13"/>
    <p:sldId id="263" r:id="rId14"/>
    <p:sldId id="266" r:id="rId15"/>
    <p:sldId id="267" r:id="rId16"/>
    <p:sldId id="268" r:id="rId17"/>
    <p:sldId id="277" r:id="rId18"/>
    <p:sldId id="269" r:id="rId19"/>
    <p:sldId id="270" r:id="rId20"/>
    <p:sldId id="275" r:id="rId21"/>
    <p:sldId id="278" r:id="rId22"/>
    <p:sldId id="271" r:id="rId23"/>
    <p:sldId id="276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4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8"/>
    <p:restoredTop sz="94664"/>
  </p:normalViewPr>
  <p:slideViewPr>
    <p:cSldViewPr snapToGrid="0" showGuides="1">
      <p:cViewPr varScale="1">
        <p:scale>
          <a:sx n="112" d="100"/>
          <a:sy n="112" d="100"/>
        </p:scale>
        <p:origin x="5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D52D-655D-394E-ACAD-6A98C01B7A46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199F4-4254-0046-9C86-87392419030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4928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99F4-4254-0046-9C86-873924190307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9767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067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2218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8232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8271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329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5567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2523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753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061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1619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7673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15A0194-48B7-054E-BEEA-99A425760FAB}" type="datetimeFigureOut">
              <a:rPr lang="en-RU" smtClean="0"/>
              <a:t>19.05.2024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120A274-8A56-4946-9484-113F96DEA97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99563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torygit/med_stat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writing-on-github/getting-started-with-writing-and-formatting-on-github/basic-writing-and-formatting-synta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?search=Healt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A44BB613-8CED-F14F-6C7C-8C4597FEB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981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E2711-D53C-372C-A0CE-2B45036B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8" y="4121944"/>
            <a:ext cx="7927785" cy="1620665"/>
          </a:xfrm>
        </p:spPr>
        <p:txBody>
          <a:bodyPr>
            <a:normAutofit/>
          </a:bodyPr>
          <a:lstStyle/>
          <a:p>
            <a:pPr algn="l"/>
            <a:r>
              <a:rPr lang="ru-RU" sz="4000">
                <a:solidFill>
                  <a:srgbClr val="FFFFFF"/>
                </a:solidFill>
              </a:rPr>
              <a:t>Анализ медицинских данных</a:t>
            </a:r>
            <a:endParaRPr lang="en-RU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22146-4F74-C4D3-A47B-1AD91037A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5737867"/>
            <a:ext cx="7942381" cy="618479"/>
          </a:xfrm>
        </p:spPr>
        <p:txBody>
          <a:bodyPr>
            <a:normAutofit/>
          </a:bodyPr>
          <a:lstStyle/>
          <a:p>
            <a:pPr algn="l"/>
            <a:r>
              <a:rPr lang="ru-RU" sz="2000">
                <a:solidFill>
                  <a:srgbClr val="FFFFFF"/>
                </a:solidFill>
              </a:rPr>
              <a:t>Подведение итогов</a:t>
            </a:r>
            <a:endParaRPr lang="en-RU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5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074F3162-CDD9-8393-A8B2-8A6D4EBFD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CDE171-09D5-72D4-10D1-C70DE806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2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201BFE-8495-BF5A-3CB2-0D633C7A0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FB59B1-297C-7AD8-A2D6-0DD36A4EB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C60B84CC-11DD-9990-2A1B-D29C988FA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3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55BB17-8D28-5B3D-142B-EFB0EC793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CF63DA67-1BE8-3A40-06FA-46314DD64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7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1A8763-AB82-D437-EF49-6829805A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17536"/>
            <a:ext cx="10023231" cy="519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7F68C-EEC1-C87F-8655-6FDC01A3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Больше данных в репозитории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73784-1DED-158D-B1C9-EE1B2B2C18C3}"/>
              </a:ext>
            </a:extLst>
          </p:cNvPr>
          <p:cNvSpPr txBox="1"/>
          <p:nvPr/>
        </p:nvSpPr>
        <p:spPr>
          <a:xfrm>
            <a:off x="7449310" y="5995338"/>
            <a:ext cx="425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https://github.com/vtorygit/med_stats</a:t>
            </a:r>
            <a:r>
              <a:rPr lang="ru-RU" dirty="0"/>
              <a:t> </a:t>
            </a:r>
            <a:endParaRPr lang="en-RU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E7C7221-6D82-E428-31AC-90C2B84DA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150" y="1806847"/>
            <a:ext cx="3594649" cy="35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50E332-3544-4B91-DC24-5E9535A5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72" y="1527941"/>
            <a:ext cx="7130662" cy="369555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CABFF8-B6BB-6B2C-BAD2-68AC3532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</a:t>
            </a:r>
            <a:r>
              <a:rPr lang="ru-RU" dirty="0"/>
              <a:t> – Освоить </a:t>
            </a:r>
            <a:r>
              <a:rPr lang="en-GB" dirty="0" err="1"/>
              <a:t>Github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5F188-F858-5157-7E97-D69AEA0A02C8}"/>
              </a:ext>
            </a:extLst>
          </p:cNvPr>
          <p:cNvSpPr txBox="1"/>
          <p:nvPr/>
        </p:nvSpPr>
        <p:spPr>
          <a:xfrm>
            <a:off x="481584" y="5171563"/>
            <a:ext cx="88569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Зачем?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Порядок в работе и хранении материалов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Коллаборация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Рекорд всех изменений и возможность откатить решение к предыдущей версии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Портфолио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1638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4-05-19 at 01.17.57">
            <a:hlinkClick r:id="" action="ppaction://media"/>
            <a:extLst>
              <a:ext uri="{FF2B5EF4-FFF2-40B4-BE49-F238E27FC236}">
                <a16:creationId xmlns:a16="http://schemas.microsoft.com/office/drawing/2014/main" id="{F50D5FE0-0506-08BE-D4B0-6895AC6F4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4384"/>
            <a:ext cx="12192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E900-6C2C-C70B-5E92-46B2FCC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изучили?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A6DC3-0702-71E2-A422-0E40D73F3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70366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ADCE-A4C4-C9F9-C005-ED13A821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Научиться взаимодействовать через интерфейс</a:t>
            </a:r>
            <a:endParaRPr lang="en-RU" sz="3600" dirty="0"/>
          </a:p>
        </p:txBody>
      </p:sp>
      <p:pic>
        <p:nvPicPr>
          <p:cNvPr id="3" name="Screen Recording 2024-05-19 at 02.06.48">
            <a:hlinkClick r:id="" action="ppaction://media"/>
            <a:extLst>
              <a:ext uri="{FF2B5EF4-FFF2-40B4-BE49-F238E27FC236}">
                <a16:creationId xmlns:a16="http://schemas.microsoft.com/office/drawing/2014/main" id="{B60C37B2-5E5A-0D44-B72B-311FE0B1EE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18.8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170" y="1690688"/>
            <a:ext cx="9481660" cy="49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A9B4DA-9C97-C646-3A29-C7D4749CD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3"/>
          <a:stretch/>
        </p:blipFill>
        <p:spPr>
          <a:xfrm>
            <a:off x="207681" y="316652"/>
            <a:ext cx="11984319" cy="63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9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BA0CA1-620A-BF87-C1FF-E645F036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8" y="1617502"/>
            <a:ext cx="8331964" cy="4387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63AC7-BE2B-60B1-E287-DABE5EF24527}"/>
              </a:ext>
            </a:extLst>
          </p:cNvPr>
          <p:cNvSpPr txBox="1"/>
          <p:nvPr/>
        </p:nvSpPr>
        <p:spPr>
          <a:xfrm>
            <a:off x="838199" y="6042331"/>
            <a:ext cx="10182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https://docs.github.com/en/get-started/writing-on-github/getting-started-with-writing-and-formatting-on-github/basic-writing-and-formatting-syntax</a:t>
            </a:r>
            <a:r>
              <a:rPr lang="ru-RU" dirty="0"/>
              <a:t> </a:t>
            </a:r>
            <a:endParaRPr lang="en-R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75166E-79C1-BDAF-6B6C-B465BB10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Научиться редактировать описания и начать оформлять работы</a:t>
            </a:r>
            <a:endParaRPr lang="en-RU" sz="3200" dirty="0"/>
          </a:p>
        </p:txBody>
      </p:sp>
    </p:spTree>
    <p:extLst>
      <p:ext uri="{BB962C8B-B14F-4D97-AF65-F5344CB8AC3E}">
        <p14:creationId xmlns:p14="http://schemas.microsoft.com/office/powerpoint/2010/main" val="70054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ADCE-A4C4-C9F9-C005-ED13A821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О</a:t>
            </a:r>
            <a:r>
              <a:rPr lang="ru-RU" sz="3600" dirty="0" err="1"/>
              <a:t>своить</a:t>
            </a:r>
            <a:r>
              <a:rPr lang="ru-RU" sz="3600" dirty="0"/>
              <a:t> </a:t>
            </a:r>
            <a:r>
              <a:rPr lang="ru-RU" sz="3600" dirty="0" err="1"/>
              <a:t>g</a:t>
            </a:r>
            <a:r>
              <a:rPr lang="en-GB" sz="3600" dirty="0"/>
              <a:t>it</a:t>
            </a:r>
            <a:r>
              <a:rPr lang="ru-RU" sz="3600" dirty="0"/>
              <a:t> и взаимодействие через командную строку</a:t>
            </a:r>
            <a:endParaRPr lang="en-RU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357359-5525-87A8-E7D2-BB95F373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30" y="2042695"/>
            <a:ext cx="7772400" cy="4028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87190-2B1B-30F2-399F-6DA2A67AC46E}"/>
              </a:ext>
            </a:extLst>
          </p:cNvPr>
          <p:cNvSpPr txBox="1"/>
          <p:nvPr/>
        </p:nvSpPr>
        <p:spPr>
          <a:xfrm>
            <a:off x="838200" y="6238185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https://learngitbranching.js.org</a:t>
            </a:r>
            <a:r>
              <a:rPr lang="ru-RU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2567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B2B-1C08-96EF-E9CB-0EAE989E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Поздравляем с завершением курса и желаем успехов!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500A-6417-E91B-F908-EE030E2B4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375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F18D-A1CF-204B-0FAB-EDC4FB9D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90"/>
            <a:ext cx="10515600" cy="5456873"/>
          </a:xfrm>
          <a:solidFill>
            <a:schemeClr val="tx1"/>
          </a:solidFill>
        </p:spPr>
        <p:txBody>
          <a:bodyPr lIns="180000" tIns="180000" rIns="180000" bIns="180000" anchor="ctr"/>
          <a:lstStyle/>
          <a:p>
            <a:r>
              <a:rPr lang="ru-RU" dirty="0">
                <a:solidFill>
                  <a:schemeClr val="bg1"/>
                </a:solidFill>
              </a:rPr>
              <a:t>Базовые конструкции и типы данных, которые есть в любом языке программирования</a:t>
            </a:r>
          </a:p>
          <a:p>
            <a:r>
              <a:rPr lang="ru-RU" dirty="0">
                <a:solidFill>
                  <a:schemeClr val="bg1"/>
                </a:solidFill>
              </a:rPr>
              <a:t>Основы синтаксиса </a:t>
            </a:r>
            <a:r>
              <a:rPr lang="ru-RU" dirty="0" err="1">
                <a:solidFill>
                  <a:schemeClr val="bg1"/>
                </a:solidFill>
              </a:rPr>
              <a:t>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Формирование отчетов (в т.ч. в автоматическом режиме) и язык разметки </a:t>
            </a:r>
            <a:r>
              <a:rPr lang="ru-RU" dirty="0" err="1">
                <a:solidFill>
                  <a:schemeClr val="bg1"/>
                </a:solidFill>
              </a:rPr>
              <a:t>R</a:t>
            </a:r>
            <a:r>
              <a:rPr lang="en-GB" dirty="0">
                <a:solidFill>
                  <a:schemeClr val="bg1"/>
                </a:solidFill>
              </a:rPr>
              <a:t>markdown)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Экспресс визуализация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Продвинутая визуализация данных с </a:t>
            </a:r>
            <a:r>
              <a:rPr lang="ru-RU" dirty="0" err="1">
                <a:solidFill>
                  <a:schemeClr val="bg1"/>
                </a:solidFill>
              </a:rPr>
              <a:t>g</a:t>
            </a:r>
            <a:r>
              <a:rPr lang="en-GB" dirty="0">
                <a:solidFill>
                  <a:schemeClr val="bg1"/>
                </a:solidFill>
              </a:rPr>
              <a:t>gplot2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Продвинутая работа с данными (</a:t>
            </a:r>
            <a:r>
              <a:rPr lang="en-GB" dirty="0" err="1">
                <a:solidFill>
                  <a:schemeClr val="bg1"/>
                </a:solidFill>
              </a:rPr>
              <a:t>tidyverse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dplyr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data.table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>
                <a:solidFill>
                  <a:schemeClr val="bg1"/>
                </a:solidFill>
              </a:rPr>
              <a:t>Исследование закономерностей в данных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Основы статистического анализа и моделирования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68259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A49C-EDF3-D29A-9401-ABA8D7AE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делать дальше?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E8F29-EB20-BDAB-AF06-7C17F579B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701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6D793-4322-097E-F157-C706EAF6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RU" dirty="0"/>
              <a:t> – </a:t>
            </a:r>
            <a:r>
              <a:rPr lang="ru-RU" dirty="0"/>
              <a:t>Осознать свой опыт</a:t>
            </a:r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3E84C7-59C9-B573-0665-40D0387F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Дополнить или написать с нуля резюме</a:t>
            </a:r>
          </a:p>
          <a:p>
            <a:pPr>
              <a:buFont typeface="Wingdings" pitchFamily="2" charset="2"/>
              <a:buChar char="q"/>
            </a:pPr>
            <a:r>
              <a:rPr lang="ru-RU" dirty="0"/>
              <a:t>Блок «Дополнительное образование»</a:t>
            </a:r>
          </a:p>
          <a:p>
            <a:pPr>
              <a:buFont typeface="Wingdings" pitchFamily="2" charset="2"/>
              <a:buChar char="q"/>
            </a:pPr>
            <a:r>
              <a:rPr lang="ru-RU" dirty="0"/>
              <a:t>Блок «Навыки»:</a:t>
            </a:r>
          </a:p>
          <a:p>
            <a:pPr lvl="1"/>
            <a:r>
              <a:rPr lang="ru-RU" dirty="0"/>
              <a:t>Анализ и визуализация данных</a:t>
            </a:r>
          </a:p>
          <a:p>
            <a:pPr lvl="1"/>
            <a:r>
              <a:rPr lang="ru-RU" dirty="0"/>
              <a:t>Знание </a:t>
            </a:r>
            <a:r>
              <a:rPr lang="en-GB" dirty="0"/>
              <a:t>R, </a:t>
            </a:r>
            <a:r>
              <a:rPr lang="en-GB" dirty="0" err="1"/>
              <a:t>Rstudio</a:t>
            </a:r>
            <a:r>
              <a:rPr lang="ru-RU" dirty="0"/>
              <a:t> (именно в таком формате, иначе плохо индексируется)</a:t>
            </a:r>
          </a:p>
          <a:p>
            <a:pPr marL="228600" lvl="1">
              <a:spcBef>
                <a:spcPts val="1000"/>
              </a:spcBef>
              <a:buFont typeface="Wingdings" pitchFamily="2" charset="2"/>
              <a:buChar char="q"/>
            </a:pPr>
            <a:r>
              <a:rPr lang="ru-RU" sz="2800" dirty="0"/>
              <a:t>Ссылка на учебные проекты (оформить в формате «данные» – «бизнес-задача» – «что сделали, почему и с каким результатом»)</a:t>
            </a:r>
            <a:endParaRPr lang="en-RU" sz="2800" dirty="0"/>
          </a:p>
        </p:txBody>
      </p:sp>
    </p:spTree>
    <p:extLst>
      <p:ext uri="{BB962C8B-B14F-4D97-AF65-F5344CB8AC3E}">
        <p14:creationId xmlns:p14="http://schemas.microsoft.com/office/powerpoint/2010/main" val="60530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6D793-4322-097E-F157-C706EAF6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2 – </a:t>
            </a:r>
            <a:r>
              <a:rPr lang="ru-RU" dirty="0"/>
              <a:t>Выбрать курс дальнейшего развития</a:t>
            </a:r>
            <a:endParaRPr lang="en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AB68F-9E51-0913-27AC-B45156F1A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FF9E00"/>
                </a:solidFill>
              </a:rPr>
              <a:t>ИССЛЕДОВАТЕЛЬСКИЙ ТРЕК</a:t>
            </a:r>
            <a:endParaRPr lang="en-RU" sz="2800" dirty="0">
              <a:solidFill>
                <a:srgbClr val="FF9E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AD617-B392-A4B3-110C-831290DCAC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Фокус: </a:t>
            </a:r>
            <a:r>
              <a:rPr lang="ru-RU" b="1" dirty="0"/>
              <a:t>глубокое понимание и интерпретируемость результатов</a:t>
            </a:r>
          </a:p>
          <a:p>
            <a:r>
              <a:rPr lang="ru-RU" sz="2000" dirty="0"/>
              <a:t>Теоретические основы статистических методов</a:t>
            </a:r>
          </a:p>
          <a:p>
            <a:r>
              <a:rPr lang="ru-RU" sz="2000" dirty="0"/>
              <a:t>Продвинутые методы исследования взаимосвязей</a:t>
            </a:r>
          </a:p>
          <a:p>
            <a:r>
              <a:rPr lang="ru-RU" sz="2000" dirty="0"/>
              <a:t>Основы научных экспериментов и среды моделирования</a:t>
            </a:r>
            <a:endParaRPr lang="en-RU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20B40A-1AA0-48F0-651D-098D92B0E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FF9E00"/>
                </a:solidFill>
              </a:rPr>
              <a:t>ДАТА-АНАЛИТИЧЕСКИЙ ТРЕК</a:t>
            </a:r>
            <a:endParaRPr lang="en-RU" sz="2800" dirty="0">
              <a:solidFill>
                <a:srgbClr val="FF9E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0F2B13-D72F-1A20-CAC5-5DB49D3F1D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Фокус: </a:t>
            </a:r>
            <a:r>
              <a:rPr lang="ru-RU" b="1" dirty="0"/>
              <a:t>результат работы</a:t>
            </a:r>
          </a:p>
          <a:p>
            <a:r>
              <a:rPr lang="ru-RU" sz="2000" dirty="0"/>
              <a:t>Продвинутые модели, нейросети</a:t>
            </a:r>
          </a:p>
          <a:p>
            <a:r>
              <a:rPr lang="ru-RU" sz="2000" dirty="0"/>
              <a:t>Алгоритмы</a:t>
            </a:r>
          </a:p>
          <a:p>
            <a:r>
              <a:rPr lang="ru-RU" sz="2000" dirty="0" err="1"/>
              <a:t>D</a:t>
            </a:r>
            <a:r>
              <a:rPr lang="en-GB" sz="2000" dirty="0" err="1"/>
              <a:t>ata</a:t>
            </a:r>
            <a:r>
              <a:rPr lang="en-GB" sz="2000" dirty="0"/>
              <a:t>-engineering</a:t>
            </a:r>
          </a:p>
          <a:p>
            <a:r>
              <a:rPr lang="ru-RU" sz="2000" dirty="0"/>
              <a:t>Работа с большими данными</a:t>
            </a:r>
          </a:p>
          <a:p>
            <a:r>
              <a:rPr lang="ru-RU" sz="2000" dirty="0"/>
              <a:t>Создание и развертывание промышленных решений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307554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6D793-4322-097E-F157-C706EAF6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2 – </a:t>
            </a:r>
            <a:r>
              <a:rPr lang="ru-RU" dirty="0"/>
              <a:t>Выбрать курс дальнейшего развития</a:t>
            </a:r>
            <a:endParaRPr lang="en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AB68F-9E51-0913-27AC-B45156F1A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ru-RU" dirty="0"/>
              <a:t>Выбрать область (здравоохранение, мед. статистика, генетика, </a:t>
            </a:r>
            <a:r>
              <a:rPr lang="ru-RU" dirty="0" err="1"/>
              <a:t>d</a:t>
            </a:r>
            <a:r>
              <a:rPr lang="en-GB" dirty="0"/>
              <a:t>rug design, </a:t>
            </a:r>
            <a:r>
              <a:rPr lang="ru-RU" dirty="0"/>
              <a:t>помощь в диагностике, исследования и др.)</a:t>
            </a:r>
          </a:p>
          <a:p>
            <a:pPr>
              <a:buFont typeface="Wingdings" pitchFamily="2" charset="2"/>
              <a:buChar char="q"/>
            </a:pPr>
            <a:r>
              <a:rPr lang="ru-RU" dirty="0"/>
              <a:t>Выбрать класс задач и данных (числовые данные, текстовые данные, последовательности, временные ряды, изображения, видео, потоковые данные, данные социальных сетей и пр.)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5633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351D50-FEB0-9425-CE30-1154113F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2" y="1535528"/>
            <a:ext cx="7873339" cy="4335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34727-2182-B0A7-2A8D-BB0821221000}"/>
              </a:ext>
            </a:extLst>
          </p:cNvPr>
          <p:cNvSpPr txBox="1"/>
          <p:nvPr/>
        </p:nvSpPr>
        <p:spPr>
          <a:xfrm>
            <a:off x="376052" y="6011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https://www.kaggle.com/datasets?search=Health</a:t>
            </a:r>
            <a:r>
              <a:rPr lang="ru-RU" dirty="0"/>
              <a:t> </a:t>
            </a:r>
            <a:endParaRPr lang="en-R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BB46F6-7EAD-64CC-F06C-CC342DA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ru-RU" dirty="0"/>
              <a:t> – Практиковаться на реальных данных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7946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1B478041-5241-DD5E-53CB-E41C0E7E6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4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361</Words>
  <Application>Microsoft Macintosh PowerPoint</Application>
  <PresentationFormat>Widescreen</PresentationFormat>
  <Paragraphs>52</Paragraphs>
  <Slides>24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Wingdings</vt:lpstr>
      <vt:lpstr>Office Theme</vt:lpstr>
      <vt:lpstr>Анализ медицинских данных</vt:lpstr>
      <vt:lpstr>Что изучили?</vt:lpstr>
      <vt:lpstr>PowerPoint Presentation</vt:lpstr>
      <vt:lpstr>Что делать дальше?</vt:lpstr>
      <vt:lpstr>1 – Осознать свой опыт</vt:lpstr>
      <vt:lpstr>2 – Выбрать курс дальнейшего развития</vt:lpstr>
      <vt:lpstr>2 – Выбрать курс дальнейшего развития</vt:lpstr>
      <vt:lpstr>3 – Практиковаться на реальных данных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Больше данных в репозитории</vt:lpstr>
      <vt:lpstr>4 – Освоить Github</vt:lpstr>
      <vt:lpstr>PowerPoint Presentation</vt:lpstr>
      <vt:lpstr>Научиться взаимодействовать через интерфейс</vt:lpstr>
      <vt:lpstr>PowerPoint Presentation</vt:lpstr>
      <vt:lpstr>Научиться редактировать описания и начать оформлять работы</vt:lpstr>
      <vt:lpstr>Освоить git и взаимодействие через командную строку</vt:lpstr>
      <vt:lpstr>Поздравляем с завершением курса и желаем успехов!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Игнатова Виктория Александровна</dc:creator>
  <cp:lastModifiedBy>Игнатова Виктория Александровна</cp:lastModifiedBy>
  <cp:revision>82</cp:revision>
  <dcterms:created xsi:type="dcterms:W3CDTF">2024-05-18T21:55:37Z</dcterms:created>
  <dcterms:modified xsi:type="dcterms:W3CDTF">2024-05-19T13:01:31Z</dcterms:modified>
</cp:coreProperties>
</file>